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57" r:id="rId3"/>
    <p:sldId id="259" r:id="rId4"/>
    <p:sldId id="266" r:id="rId5"/>
    <p:sldId id="260" r:id="rId6"/>
    <p:sldId id="267" r:id="rId7"/>
    <p:sldId id="268" r:id="rId8"/>
    <p:sldId id="277" r:id="rId9"/>
    <p:sldId id="270" r:id="rId10"/>
    <p:sldId id="263" r:id="rId11"/>
    <p:sldId id="265" r:id="rId12"/>
    <p:sldId id="275" r:id="rId13"/>
    <p:sldId id="286" r:id="rId14"/>
    <p:sldId id="264" r:id="rId15"/>
    <p:sldId id="278" r:id="rId16"/>
    <p:sldId id="279" r:id="rId17"/>
    <p:sldId id="280" r:id="rId18"/>
    <p:sldId id="281" r:id="rId19"/>
    <p:sldId id="271" r:id="rId20"/>
    <p:sldId id="283" r:id="rId21"/>
    <p:sldId id="282" r:id="rId22"/>
    <p:sldId id="272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7" autoAdjust="0"/>
    <p:restoredTop sz="94660"/>
  </p:normalViewPr>
  <p:slideViewPr>
    <p:cSldViewPr snapToGrid="0">
      <p:cViewPr>
        <p:scale>
          <a:sx n="60" d="100"/>
          <a:sy n="60" d="100"/>
        </p:scale>
        <p:origin x="-193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95037645411154E-2"/>
          <c:y val="4.8319972476398868E-2"/>
          <c:w val="0.91822969914509811"/>
          <c:h val="0.7329936515292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PLHIV diagnosed</c:v>
                </c:pt>
              </c:strCache>
            </c:strRef>
          </c:tx>
          <c:spPr>
            <a:solidFill>
              <a:srgbClr val="45AC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58547229019576E-17"/>
                  <c:y val="0.148828212752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B-4A4B-91CB-7ECB27B04380}"/>
                </c:ext>
              </c:extLst>
            </c:dLbl>
            <c:dLbl>
              <c:idx val="1"/>
              <c:layout>
                <c:manualLayout>
                  <c:x val="-1.0613875644991434E-3"/>
                  <c:y val="0.18533324606913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CB-4A4B-91CB-7ECB27B04380}"/>
                </c:ext>
              </c:extLst>
            </c:dLbl>
            <c:dLbl>
              <c:idx val="2"/>
              <c:layout>
                <c:manualLayout>
                  <c:x val="-1.5566837783215661E-16"/>
                  <c:y val="0.21341404092809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B-4A4B-91CB-7ECB27B04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CB-4A4B-91CB-7ECB27B04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PLHIV diagnosed on ART</c:v>
                </c:pt>
              </c:strCache>
            </c:strRef>
          </c:tx>
          <c:spPr>
            <a:solidFill>
              <a:srgbClr val="EF41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13875644991434E-3"/>
                  <c:y val="0.22183827938577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CB-4A4B-91CB-7ECB27B04380}"/>
                </c:ext>
              </c:extLst>
            </c:dLbl>
            <c:dLbl>
              <c:idx val="1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B-4A4B-91CB-7ECB27B04380}"/>
                </c:ext>
              </c:extLst>
            </c:dLbl>
            <c:dLbl>
              <c:idx val="2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CB-4A4B-91CB-7ECB27B04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0.73</c:v>
                </c:pt>
                <c:pt idx="1">
                  <c:v>0.76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CB-4A4B-91CB-7ECB27B043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PLHIV on ART virally suppressed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3868675630115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CB-4A4B-91CB-7ECB27B04380}"/>
                </c:ext>
              </c:extLst>
            </c:dLbl>
            <c:dLbl>
              <c:idx val="1"/>
              <c:layout>
                <c:manualLayout>
                  <c:x val="1.0613875644991434E-3"/>
                  <c:y val="0.24991907424473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CB-4A4B-91CB-7ECB27B04380}"/>
                </c:ext>
              </c:extLst>
            </c:dLbl>
            <c:dLbl>
              <c:idx val="2"/>
              <c:layout>
                <c:manualLayout>
                  <c:x val="2.1227751289982868E-3"/>
                  <c:y val="0.26115139218832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CB-4A4B-91CB-7ECB27B04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0.8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CB-4A4B-91CB-7ECB27B0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94240"/>
        <c:axId val="87200128"/>
      </c:barChart>
      <c:catAx>
        <c:axId val="8719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0128"/>
        <c:crosses val="autoZero"/>
        <c:auto val="1"/>
        <c:lblAlgn val="ctr"/>
        <c:lblOffset val="100"/>
        <c:noMultiLvlLbl val="0"/>
      </c:catAx>
      <c:valAx>
        <c:axId val="872001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942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352303783495657E-2"/>
          <c:y val="0.89842955390893509"/>
          <c:w val="0.87644395719047874"/>
          <c:h val="8.472196917568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0.09547</cdr:x>
      <cdr:y>0.12103</cdr:y>
    </cdr:from>
    <cdr:to>
      <cdr:x>1</cdr:x>
      <cdr:y>0.12103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C1E95996-222D-45A5-B3B8-9934DAD19E1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41978" y="622491"/>
          <a:ext cx="797737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>
              <a:lumMod val="50000"/>
            </a:schemeClr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0.87004</cdr:x>
      <cdr:y>0.04678</cdr:y>
    </cdr:from>
    <cdr:to>
      <cdr:x>0.98858</cdr:x>
      <cdr:y>0.11858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309CAD5B-3280-48A8-ACE7-32A2E14B0AE4}"/>
            </a:ext>
          </a:extLst>
        </cdr:cNvPr>
        <cdr:cNvSpPr/>
      </cdr:nvSpPr>
      <cdr:spPr>
        <a:xfrm xmlns:a="http://schemas.openxmlformats.org/drawingml/2006/main">
          <a:off x="7673155" y="240583"/>
          <a:ext cx="104549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>
                  <a:lumMod val="50000"/>
                </a:schemeClr>
              </a:solidFill>
            </a:rPr>
            <a:t>90-90-90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63FC-2132-4E12-A7C7-A76901A7334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0CA8-7ED3-4D27-BBE8-1C3717C7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5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HIV testing is an important gateway to treatment</a:t>
            </a:r>
            <a:r>
              <a:rPr lang="en-GB" baseline="0" dirty="0"/>
              <a:t> and prevention.</a:t>
            </a:r>
          </a:p>
          <a:p>
            <a:endParaRPr lang="en-GB" baseline="0" dirty="0"/>
          </a:p>
          <a:p>
            <a:r>
              <a:rPr lang="en-GB" baseline="0" dirty="0"/>
              <a:t>Following an HIV test:</a:t>
            </a:r>
          </a:p>
          <a:p>
            <a:endParaRPr lang="en-GB" baseline="0" dirty="0"/>
          </a:p>
          <a:p>
            <a:r>
              <a:rPr lang="en-GB" baseline="0" dirty="0"/>
              <a:t>Those who test negative can be linked to effective HIV methods, e.g. voluntary male medical circumcision, pre exposure prophylaxis, harm reduction and condoms</a:t>
            </a:r>
          </a:p>
          <a:p>
            <a:endParaRPr lang="en-GB" baseline="0" dirty="0"/>
          </a:p>
          <a:p>
            <a:r>
              <a:rPr lang="en-GB" dirty="0"/>
              <a:t>Those who test positive can</a:t>
            </a:r>
            <a:r>
              <a:rPr lang="en-GB" baseline="0" dirty="0"/>
              <a:t> be linked to lifesaving treatment</a:t>
            </a:r>
          </a:p>
          <a:p>
            <a:endParaRPr lang="en-GB" baseline="0" dirty="0"/>
          </a:p>
          <a:p>
            <a:r>
              <a:rPr lang="en-GB" baseline="0" dirty="0"/>
              <a:t>There are many different approaches: In facility settings, community-settings or through self-testing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7642-9286-4AD8-BE1D-26A9F890CF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HIV testing is an important gateway to treatment</a:t>
            </a:r>
            <a:r>
              <a:rPr lang="en-GB" baseline="0" dirty="0"/>
              <a:t> and prevention.</a:t>
            </a:r>
          </a:p>
          <a:p>
            <a:endParaRPr lang="en-GB" baseline="0" dirty="0"/>
          </a:p>
          <a:p>
            <a:r>
              <a:rPr lang="en-GB" baseline="0" dirty="0"/>
              <a:t>Following an HIV test:</a:t>
            </a:r>
          </a:p>
          <a:p>
            <a:endParaRPr lang="en-GB" baseline="0" dirty="0"/>
          </a:p>
          <a:p>
            <a:r>
              <a:rPr lang="en-GB" baseline="0" dirty="0"/>
              <a:t>Those who test negative can be linked to effective HIV methods, e.g. voluntary male medical circumcision, pre exposure prophylaxis, harm reduction and condoms</a:t>
            </a:r>
          </a:p>
          <a:p>
            <a:endParaRPr lang="en-GB" baseline="0" dirty="0"/>
          </a:p>
          <a:p>
            <a:r>
              <a:rPr lang="en-GB" dirty="0"/>
              <a:t>Those who test positive can</a:t>
            </a:r>
            <a:r>
              <a:rPr lang="en-GB" baseline="0" dirty="0"/>
              <a:t> be linked to lifesaving treatment</a:t>
            </a:r>
          </a:p>
          <a:p>
            <a:endParaRPr lang="en-GB" baseline="0" dirty="0"/>
          </a:p>
          <a:p>
            <a:r>
              <a:rPr lang="en-GB" baseline="0" dirty="0"/>
              <a:t>There are many different approaches: In facility settings, community-settings or through self-testing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7642-9286-4AD8-BE1D-26A9F890CF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31F4E-2994-4DC6-8755-095B14A2130C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9E233-823C-41F8-8238-3F37E6D1B2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6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Whose at risk, in need of testing &amp; not reached by existing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7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Whose at risk, in need of testing &amp; not reached by existing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5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Whose at risk, in need of testing &amp; not reached by existing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0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Whose at risk, in need of testing &amp; not reached by existing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3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/>
            </a:pPr>
            <a:endParaRPr lang="en-US" dirty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E4DCB-99FB-4658-8D61-2492C8E92E26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4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2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79800" tIns="39901" rIns="79800" bIns="39901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  <a:prstGeom prst="rect">
            <a:avLst/>
          </a:prstGeom>
        </p:spPr>
        <p:txBody>
          <a:bodyPr lIns="79800" tIns="39901" rIns="79800" bIns="3990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79800" tIns="39901" rIns="79800" bIns="3990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72" y="6244624"/>
            <a:ext cx="2133962" cy="476589"/>
          </a:xfrm>
          <a:prstGeom prst="rect">
            <a:avLst/>
          </a:prstGeom>
        </p:spPr>
        <p:txBody>
          <a:bodyPr lIns="79800" tIns="39901" rIns="79800" bIns="39901"/>
          <a:lstStyle>
            <a:lvl1pPr defTabSz="398998" rtl="0" fontAlgn="auto">
              <a:spcBef>
                <a:spcPct val="5000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630" y="6244624"/>
            <a:ext cx="2896867" cy="476589"/>
          </a:xfrm>
          <a:prstGeom prst="rect">
            <a:avLst/>
          </a:prstGeom>
        </p:spPr>
        <p:txBody>
          <a:bodyPr lIns="79800" tIns="39901" rIns="79800" bIns="39901"/>
          <a:lstStyle>
            <a:lvl1pPr defTabSz="398998" rtl="0" fontAlgn="auto">
              <a:spcBef>
                <a:spcPct val="5000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567" y="6244624"/>
            <a:ext cx="2133962" cy="476589"/>
          </a:xfrm>
          <a:prstGeom prst="rect">
            <a:avLst/>
          </a:prstGeom>
        </p:spPr>
        <p:txBody>
          <a:bodyPr lIns="79800" tIns="39901" rIns="79800" bIns="39901"/>
          <a:lstStyle>
            <a:lvl1pPr defTabSz="797993" rtl="0" fontAlgn="auto">
              <a:spcBef>
                <a:spcPct val="50000"/>
              </a:spcBef>
              <a:spcAft>
                <a:spcPts val="0"/>
              </a:spcAft>
              <a:defRPr sz="1600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5BA5E-647A-482A-862F-A2BCA1364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5"/>
            <a:ext cx="7772400" cy="1470025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77322" tIns="38661" rIns="77322" bIns="3866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38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C0E28-2D72-4AC3-BFC6-4D930A2CEA0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4B135-9E06-46AE-89EB-4383B845F9F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2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1143000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39167-FFF2-4BD1-B95C-7A893221149B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8467C-0C6F-4ACD-B685-3DCA5392529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1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  <a:prstGeom prst="rect">
            <a:avLst/>
          </a:prstGeom>
        </p:spPr>
        <p:txBody>
          <a:bodyPr lIns="77322" tIns="38661" rIns="77322" bIns="38661" anchor="t"/>
          <a:lstStyle>
            <a:lvl1pPr algn="l">
              <a:defRPr sz="3500" b="1" cap="all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  <a:prstGeom prst="rect">
            <a:avLst/>
          </a:prstGeom>
        </p:spPr>
        <p:txBody>
          <a:bodyPr lIns="77322" tIns="38661" rIns="77322" bIns="38661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386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97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463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329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195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061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927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08AB8-464A-4E3A-9C8E-DD8C43B126AF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9DACD-3547-4414-8222-D8E45CA27D0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7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1143000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7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600209"/>
            <a:ext cx="4038600" cy="4525963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7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8B904-ECB4-40EE-A00D-A36EA98C670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7017C-A171-4E6D-878B-AC941F1577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1143000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9"/>
            <a:ext cx="4040188" cy="639763"/>
          </a:xfrm>
          <a:prstGeom prst="rect">
            <a:avLst/>
          </a:prstGeom>
        </p:spPr>
        <p:txBody>
          <a:bodyPr lIns="77322" tIns="38661" rIns="77322" bIns="38661" anchor="b"/>
          <a:lstStyle>
            <a:lvl1pPr marL="0" indent="0">
              <a:buNone/>
              <a:defRPr sz="2000" b="1">
                <a:latin typeface="Segoe UI" panose="020B0502040204020203" pitchFamily="34" charset="0"/>
              </a:defRPr>
            </a:lvl1pPr>
            <a:lvl2pPr marL="386600" indent="0">
              <a:buNone/>
              <a:defRPr sz="1700" b="1"/>
            </a:lvl2pPr>
            <a:lvl3pPr marL="773197" indent="0">
              <a:buNone/>
              <a:defRPr sz="1600" b="1"/>
            </a:lvl3pPr>
            <a:lvl4pPr marL="1159793" indent="0">
              <a:buNone/>
              <a:defRPr sz="1400" b="1"/>
            </a:lvl4pPr>
            <a:lvl5pPr marL="1546398" indent="0">
              <a:buNone/>
              <a:defRPr sz="1400" b="1"/>
            </a:lvl5pPr>
            <a:lvl6pPr marL="1932991" indent="0">
              <a:buNone/>
              <a:defRPr sz="1400" b="1"/>
            </a:lvl6pPr>
            <a:lvl7pPr marL="2319590" indent="0">
              <a:buNone/>
              <a:defRPr sz="1400" b="1"/>
            </a:lvl7pPr>
            <a:lvl8pPr marL="2706194" indent="0">
              <a:buNone/>
              <a:defRPr sz="1400" b="1"/>
            </a:lvl8pPr>
            <a:lvl9pPr marL="3092793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 sz="2000">
                <a:latin typeface="Segoe UI" panose="020B0502040204020203" pitchFamily="34" charset="0"/>
              </a:defRPr>
            </a:lvl1pPr>
            <a:lvl2pPr>
              <a:defRPr sz="1700">
                <a:latin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3" y="1535129"/>
            <a:ext cx="4041774" cy="639763"/>
          </a:xfrm>
          <a:prstGeom prst="rect">
            <a:avLst/>
          </a:prstGeom>
        </p:spPr>
        <p:txBody>
          <a:bodyPr lIns="77322" tIns="38661" rIns="77322" bIns="38661" anchor="b"/>
          <a:lstStyle>
            <a:lvl1pPr marL="0" indent="0">
              <a:buNone/>
              <a:defRPr sz="2000" b="1">
                <a:latin typeface="Segoe UI" panose="020B0502040204020203" pitchFamily="34" charset="0"/>
              </a:defRPr>
            </a:lvl1pPr>
            <a:lvl2pPr marL="386600" indent="0">
              <a:buNone/>
              <a:defRPr sz="1700" b="1"/>
            </a:lvl2pPr>
            <a:lvl3pPr marL="773197" indent="0">
              <a:buNone/>
              <a:defRPr sz="1600" b="1"/>
            </a:lvl3pPr>
            <a:lvl4pPr marL="1159793" indent="0">
              <a:buNone/>
              <a:defRPr sz="1400" b="1"/>
            </a:lvl4pPr>
            <a:lvl5pPr marL="1546398" indent="0">
              <a:buNone/>
              <a:defRPr sz="1400" b="1"/>
            </a:lvl5pPr>
            <a:lvl6pPr marL="1932991" indent="0">
              <a:buNone/>
              <a:defRPr sz="1400" b="1"/>
            </a:lvl6pPr>
            <a:lvl7pPr marL="2319590" indent="0">
              <a:buNone/>
              <a:defRPr sz="1400" b="1"/>
            </a:lvl7pPr>
            <a:lvl8pPr marL="2706194" indent="0">
              <a:buNone/>
              <a:defRPr sz="1400" b="1"/>
            </a:lvl8pPr>
            <a:lvl9pPr marL="3092793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3" y="2174879"/>
            <a:ext cx="4041774" cy="3951288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 sz="2000">
                <a:latin typeface="Segoe UI" panose="020B0502040204020203" pitchFamily="34" charset="0"/>
              </a:defRPr>
            </a:lvl1pPr>
            <a:lvl2pPr>
              <a:defRPr sz="1700">
                <a:latin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70908-D2E7-4CD8-9E56-65A53797DEC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59F1E-DEDD-4E63-A9BF-3ACD3F5471F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3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1143000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5A479-0873-45DD-A48B-97633DDA0A4D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6B155-4A51-4792-8D8F-C47261DEAD4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36DEC-9DB9-4964-9F37-8B7FA2518C75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9D8A2-7DED-4B0E-8020-228B8FD310A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17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273141"/>
            <a:ext cx="3008313" cy="1162051"/>
          </a:xfrm>
          <a:prstGeom prst="rect">
            <a:avLst/>
          </a:prstGeom>
        </p:spPr>
        <p:txBody>
          <a:bodyPr lIns="77322" tIns="38661" rIns="77322" bIns="38661" anchor="b"/>
          <a:lstStyle>
            <a:lvl1pPr algn="l">
              <a:defRPr sz="17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75"/>
            <a:ext cx="5111750" cy="5853112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 sz="2800">
                <a:latin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</a:defRPr>
            </a:lvl3pPr>
            <a:lvl4pPr>
              <a:defRPr sz="1700">
                <a:latin typeface="Segoe UI" panose="020B0502040204020203" pitchFamily="34" charset="0"/>
              </a:defRPr>
            </a:lvl4pPr>
            <a:lvl5pPr>
              <a:defRPr sz="1700">
                <a:latin typeface="Segoe UI" panose="020B0502040204020203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8" y="1435104"/>
            <a:ext cx="3008313" cy="4691063"/>
          </a:xfrm>
          <a:prstGeom prst="rect">
            <a:avLst/>
          </a:prstGeom>
        </p:spPr>
        <p:txBody>
          <a:bodyPr lIns="77322" tIns="38661" rIns="77322" bIns="38661"/>
          <a:lstStyle>
            <a:lvl1pPr marL="0" indent="0">
              <a:buNone/>
              <a:defRPr sz="1300">
                <a:latin typeface="Segoe UI" panose="020B0502040204020203" pitchFamily="34" charset="0"/>
              </a:defRPr>
            </a:lvl1pPr>
            <a:lvl2pPr marL="386600" indent="0">
              <a:buNone/>
              <a:defRPr sz="1100"/>
            </a:lvl2pPr>
            <a:lvl3pPr marL="773197" indent="0">
              <a:buNone/>
              <a:defRPr sz="800"/>
            </a:lvl3pPr>
            <a:lvl4pPr marL="1159793" indent="0">
              <a:buNone/>
              <a:defRPr sz="800"/>
            </a:lvl4pPr>
            <a:lvl5pPr marL="1546398" indent="0">
              <a:buNone/>
              <a:defRPr sz="800"/>
            </a:lvl5pPr>
            <a:lvl6pPr marL="1932991" indent="0">
              <a:buNone/>
              <a:defRPr sz="800"/>
            </a:lvl6pPr>
            <a:lvl7pPr marL="2319590" indent="0">
              <a:buNone/>
              <a:defRPr sz="800"/>
            </a:lvl7pPr>
            <a:lvl8pPr marL="2706194" indent="0">
              <a:buNone/>
              <a:defRPr sz="800"/>
            </a:lvl8pPr>
            <a:lvl9pPr marL="3092793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AAD12-7005-466F-A6FC-79DC1DC25E2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D4BA-6597-4476-B711-5552CFD18A3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6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69"/>
            <a:ext cx="5486400" cy="566739"/>
          </a:xfrm>
          <a:prstGeom prst="rect">
            <a:avLst/>
          </a:prstGeom>
        </p:spPr>
        <p:txBody>
          <a:bodyPr lIns="77322" tIns="38661" rIns="77322" bIns="38661" anchor="b"/>
          <a:lstStyle>
            <a:lvl1pPr algn="l">
              <a:defRPr sz="17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77322" tIns="38661" rIns="77322" bIns="38661"/>
          <a:lstStyle>
            <a:lvl1pPr marL="0" indent="0">
              <a:buNone/>
              <a:defRPr sz="2800">
                <a:latin typeface="Segoe UI" panose="020B0502040204020203" pitchFamily="34" charset="0"/>
              </a:defRPr>
            </a:lvl1pPr>
            <a:lvl2pPr marL="386600" indent="0">
              <a:buNone/>
              <a:defRPr sz="2400"/>
            </a:lvl2pPr>
            <a:lvl3pPr marL="773197" indent="0">
              <a:buNone/>
              <a:defRPr sz="2000"/>
            </a:lvl3pPr>
            <a:lvl4pPr marL="1159793" indent="0">
              <a:buNone/>
              <a:defRPr sz="1700"/>
            </a:lvl4pPr>
            <a:lvl5pPr marL="1546398" indent="0">
              <a:buNone/>
              <a:defRPr sz="1700"/>
            </a:lvl5pPr>
            <a:lvl6pPr marL="1932991" indent="0">
              <a:buNone/>
              <a:defRPr sz="1700"/>
            </a:lvl6pPr>
            <a:lvl7pPr marL="2319590" indent="0">
              <a:buNone/>
              <a:defRPr sz="1700"/>
            </a:lvl7pPr>
            <a:lvl8pPr marL="2706194" indent="0">
              <a:buNone/>
              <a:defRPr sz="1700"/>
            </a:lvl8pPr>
            <a:lvl9pPr marL="3092793" indent="0">
              <a:buNone/>
              <a:defRPr sz="1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  <a:prstGeom prst="rect">
            <a:avLst/>
          </a:prstGeom>
        </p:spPr>
        <p:txBody>
          <a:bodyPr lIns="77322" tIns="38661" rIns="77322" bIns="38661"/>
          <a:lstStyle>
            <a:lvl1pPr marL="0" indent="0">
              <a:buNone/>
              <a:defRPr sz="1300">
                <a:latin typeface="Segoe UI" panose="020B0502040204020203" pitchFamily="34" charset="0"/>
              </a:defRPr>
            </a:lvl1pPr>
            <a:lvl2pPr marL="386600" indent="0">
              <a:buNone/>
              <a:defRPr sz="1100"/>
            </a:lvl2pPr>
            <a:lvl3pPr marL="773197" indent="0">
              <a:buNone/>
              <a:defRPr sz="800"/>
            </a:lvl3pPr>
            <a:lvl4pPr marL="1159793" indent="0">
              <a:buNone/>
              <a:defRPr sz="800"/>
            </a:lvl4pPr>
            <a:lvl5pPr marL="1546398" indent="0">
              <a:buNone/>
              <a:defRPr sz="800"/>
            </a:lvl5pPr>
            <a:lvl6pPr marL="1932991" indent="0">
              <a:buNone/>
              <a:defRPr sz="800"/>
            </a:lvl6pPr>
            <a:lvl7pPr marL="2319590" indent="0">
              <a:buNone/>
              <a:defRPr sz="800"/>
            </a:lvl7pPr>
            <a:lvl8pPr marL="2706194" indent="0">
              <a:buNone/>
              <a:defRPr sz="800"/>
            </a:lvl8pPr>
            <a:lvl9pPr marL="3092793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352FB-8D3E-42D6-81BB-171645A9D90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F2802-9BC7-4951-8740-F0D6197FEAE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9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1143000"/>
          </a:xfrm>
          <a:prstGeom prst="rect">
            <a:avLst/>
          </a:prstGeom>
        </p:spPr>
        <p:txBody>
          <a:bodyPr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eaVert"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9EC36-E971-4EAA-835E-CC4F5DBFA6D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D85D3-3823-42E9-90FE-D5823777F77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849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3" y="274644"/>
            <a:ext cx="2057400" cy="5851525"/>
          </a:xfrm>
          <a:prstGeom prst="rect">
            <a:avLst/>
          </a:prstGeom>
        </p:spPr>
        <p:txBody>
          <a:bodyPr vert="eaVert"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0" y="274644"/>
            <a:ext cx="6019801" cy="5851525"/>
          </a:xfrm>
          <a:prstGeom prst="rect">
            <a:avLst/>
          </a:prstGeom>
        </p:spPr>
        <p:txBody>
          <a:bodyPr vert="eaVert" lIns="77322" tIns="38661" rIns="77322" bIns="38661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59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0053E-8CB8-418F-9569-58A642337D0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21" y="6356352"/>
            <a:ext cx="2897167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63" y="6356352"/>
            <a:ext cx="2133878" cy="365125"/>
          </a:xfrm>
          <a:prstGeom prst="rect">
            <a:avLst/>
          </a:prstGeom>
        </p:spPr>
        <p:txBody>
          <a:bodyPr vert="horz" wrap="square" lIns="77322" tIns="38661" rIns="77322" bIns="38661" numCol="1" anchor="t" anchorCtr="0" compatLnSpc="1">
            <a:prstTxWarp prst="textNoShape">
              <a:avLst/>
            </a:prstTxWarp>
          </a:bodyPr>
          <a:lstStyle>
            <a:lvl1pPr defTabSz="685732">
              <a:defRPr sz="1600" b="0">
                <a:solidFill>
                  <a:srgbClr val="000000"/>
                </a:solidFill>
                <a:latin typeface="Segoe U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D4C58-5CB6-4BC9-9DD5-38BFE9B5E8C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84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"/>
          <p:cNvSpPr txBox="1">
            <a:spLocks noChangeArrowheads="1"/>
          </p:cNvSpPr>
          <p:nvPr/>
        </p:nvSpPr>
        <p:spPr bwMode="auto">
          <a:xfrm>
            <a:off x="365592" y="6650041"/>
            <a:ext cx="184571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73683" tIns="36855" rIns="73683" bIns="36855"/>
          <a:lstStyle>
            <a:lvl1pPr defTabSz="9937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37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37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37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3775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b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88968" y="909583"/>
            <a:ext cx="7645400" cy="360364"/>
          </a:xfrm>
          <a:prstGeom prst="rect">
            <a:avLst/>
          </a:prstGeom>
          <a:noFill/>
          <a:ln>
            <a:noFill/>
          </a:ln>
        </p:spPr>
        <p:txBody>
          <a:bodyPr lIns="73683" tIns="73683" rIns="73683" bIns="73683" anchor="t" anchorCtr="0"/>
          <a:lstStyle>
            <a:lvl1pPr marL="0" indent="0" rtl="0">
              <a:spcBef>
                <a:spcPts val="0"/>
              </a:spcBef>
              <a:buClr>
                <a:srgbClr val="005744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8950" y="1381551"/>
            <a:ext cx="8229600" cy="4976813"/>
          </a:xfrm>
          <a:prstGeom prst="rect">
            <a:avLst/>
          </a:prstGeom>
          <a:noFill/>
          <a:ln>
            <a:noFill/>
          </a:ln>
        </p:spPr>
        <p:txBody>
          <a:bodyPr lIns="73683" tIns="73683" rIns="73683" bIns="73683" anchor="t" anchorCtr="0"/>
          <a:lstStyle>
            <a:lvl1pPr marL="230265" indent="-148395" rtl="0">
              <a:spcBef>
                <a:spcPts val="0"/>
              </a:spcBef>
              <a:buClr>
                <a:srgbClr val="595959"/>
              </a:buClr>
              <a:buFont typeface="Arial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87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8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3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3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1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58BD-A7D0-4A44-9520-6C49F75B2D6E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F4B5-9352-436D-BA35-5385A5CF7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94" y="5"/>
            <a:ext cx="1871906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dots gree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452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06" y="6227764"/>
            <a:ext cx="1174109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380962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0962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2pPr>
      <a:lvl3pPr algn="ctr" defTabSz="380962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3pPr>
      <a:lvl4pPr algn="ctr" defTabSz="380962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4pPr>
      <a:lvl5pPr algn="ctr" defTabSz="380962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5pPr>
      <a:lvl6pPr marL="339075" algn="ctr" defTabSz="386191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6pPr>
      <a:lvl7pPr marL="678182" algn="ctr" defTabSz="386191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7pPr>
      <a:lvl8pPr marL="1017278" algn="ctr" defTabSz="386191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8pPr>
      <a:lvl9pPr marL="1356374" algn="ctr" defTabSz="386191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9pPr>
    </p:titleStyle>
    <p:bodyStyle>
      <a:lvl1pPr marL="283341" indent="-283341" algn="l" defTabSz="3809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635" indent="-234530" algn="l" defTabSz="3809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739" indent="-186911" algn="l" defTabSz="3809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844" indent="-186911" algn="l" defTabSz="3809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377" indent="-186911" algn="l" defTabSz="3809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6288" indent="-193297" algn="l" defTabSz="38660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2896" indent="-193297" algn="l" defTabSz="38660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488" indent="-193297" algn="l" defTabSz="38660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6086" indent="-193297" algn="l" defTabSz="38660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600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3197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9793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398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2991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9590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194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92793" algn="l" defTabSz="3866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302" y="3225761"/>
            <a:ext cx="8208912" cy="1102519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 a community to reach those left behind!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Community-based HIV testing 101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781" y="5605536"/>
            <a:ext cx="5844209" cy="115212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Van Nguyen</a:t>
            </a: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2018</a:t>
            </a: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July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FB55D1-509A-43CB-9927-43EDBC18F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6" b="13184"/>
          <a:stretch/>
        </p:blipFill>
        <p:spPr>
          <a:xfrm>
            <a:off x="7831828" y="6251569"/>
            <a:ext cx="1219408" cy="506095"/>
          </a:xfrm>
          <a:prstGeom prst="rect">
            <a:avLst/>
          </a:prstGeom>
        </p:spPr>
      </p:pic>
      <p:pic>
        <p:nvPicPr>
          <p:cNvPr id="5" name="Picture 2" descr="C:\Users\johnsonc\AppData\Local\Microsoft\Windows\Temporary Internet Files\Content.Outlook\HA1VBTXK\cover guidelines.JPG">
            <a:extLst>
              <a:ext uri="{FF2B5EF4-FFF2-40B4-BE49-F238E27FC236}">
                <a16:creationId xmlns:a16="http://schemas.microsoft.com/office/drawing/2014/main" xmlns="" id="{284FB2F2-B80A-405A-AD76-E37BC948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70" y="658408"/>
            <a:ext cx="1134232" cy="1718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WIMS\HQ\GVA11\Home\johnsonc\Desktop\Infographic_3.jpg">
            <a:extLst>
              <a:ext uri="{FF2B5EF4-FFF2-40B4-BE49-F238E27FC236}">
                <a16:creationId xmlns:a16="http://schemas.microsoft.com/office/drawing/2014/main" xmlns="" id="{19CA7F11-7EA7-49C7-91F4-819938EA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54" y="665623"/>
            <a:ext cx="1711096" cy="17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8853AB51-03AF-427B-AA0E-5CC35580B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38" y="658407"/>
            <a:ext cx="1742415" cy="17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E3A53C8-78D0-4276-B28B-51C01D3A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1" y="658407"/>
            <a:ext cx="2304257" cy="17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15818-6D5D-48AC-A7FF-1ED970B4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61681-C122-4EFD-A0D5-D6EFFA12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1" y="5033334"/>
            <a:ext cx="4716379" cy="1059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In South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STAR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Initative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110,114 test kits have been distributed through workplaces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65% distributed directly to males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47% reported not having tested previously or having tested more than 12 months previously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EF1630-11B9-4DC3-9518-9A9C5627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B1F70-52A9-429A-B81B-2C1F1550B1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837740"/>
            <a:ext cx="4299285" cy="1507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FF9909-4C14-47C0-AD16-E11365708275}"/>
              </a:ext>
            </a:extLst>
          </p:cNvPr>
          <p:cNvSpPr/>
          <p:nvPr/>
        </p:nvSpPr>
        <p:spPr>
          <a:xfrm>
            <a:off x="16042" y="6519522"/>
            <a:ext cx="23230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Afsar; ILO 2018;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Majam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E23BB1-C6F6-4A47-B33D-0D1C1D4F45D0}"/>
              </a:ext>
            </a:extLst>
          </p:cNvPr>
          <p:cNvSpPr/>
          <p:nvPr/>
        </p:nvSpPr>
        <p:spPr>
          <a:xfrm>
            <a:off x="4427622" y="4244182"/>
            <a:ext cx="4716378" cy="657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err="1"/>
              <a:t>Presentation</a:t>
            </a:r>
            <a:r>
              <a:rPr lang="fr-CH" b="1" dirty="0"/>
              <a:t> on </a:t>
            </a:r>
            <a:r>
              <a:rPr lang="fr-CH" b="1" dirty="0" err="1"/>
              <a:t>Testing</a:t>
            </a:r>
            <a:r>
              <a:rPr lang="fr-CH" b="1" dirty="0"/>
              <a:t> for </a:t>
            </a:r>
            <a:r>
              <a:rPr lang="fr-CH" b="1" dirty="0" err="1"/>
              <a:t>Workers</a:t>
            </a:r>
            <a:endParaRPr lang="fr-CH" b="1" dirty="0"/>
          </a:p>
          <a:p>
            <a:pPr algn="ctr"/>
            <a:r>
              <a:rPr lang="fr-CH" b="1" dirty="0"/>
              <a:t>Thursday 14:00-14:30 in Global Village 506/507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5782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B7FE38-DE3A-4D51-B692-4B8845C7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8891"/>
            <a:ext cx="4344917" cy="3252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F2FC2-57F2-4BED-B6D3-3C74A402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4" b="19299"/>
          <a:stretch/>
        </p:blipFill>
        <p:spPr>
          <a:xfrm>
            <a:off x="4679898" y="1550883"/>
            <a:ext cx="4439470" cy="3250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58BBC9-4C38-40E2-B8BA-1587B6F9360A}"/>
              </a:ext>
            </a:extLst>
          </p:cNvPr>
          <p:cNvSpPr/>
          <p:nvPr/>
        </p:nvSpPr>
        <p:spPr>
          <a:xfrm>
            <a:off x="152689" y="4866167"/>
            <a:ext cx="897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When a person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collects his or her own specimen, performs a rapid HIV test and interprets their result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All reactive self-tests need further testing 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82629F9-1983-442C-BEB2-B1C8B3A5C119}"/>
              </a:ext>
            </a:extLst>
          </p:cNvPr>
          <p:cNvSpPr txBox="1">
            <a:spLocks/>
          </p:cNvSpPr>
          <p:nvPr/>
        </p:nvSpPr>
        <p:spPr>
          <a:xfrm>
            <a:off x="904078" y="3792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HIV self-testing?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80C3F0-8369-4A37-88FF-13F6242F74AC}"/>
              </a:ext>
            </a:extLst>
          </p:cNvPr>
          <p:cNvSpPr/>
          <p:nvPr/>
        </p:nvSpPr>
        <p:spPr>
          <a:xfrm>
            <a:off x="1" y="6526166"/>
            <a:ext cx="13532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Source: WHO 2016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 bwMode="auto">
          <a:xfrm>
            <a:off x="2451628" y="540967"/>
            <a:ext cx="4186475" cy="477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Test for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73" y="1716504"/>
            <a:ext cx="4034113" cy="45238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99244" indent="-299244" defTabSz="398998">
              <a:buFont typeface="Arial"/>
              <a:buChar char="•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 single rapid diagnostic test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 community-based HIV testing</a:t>
            </a:r>
          </a:p>
          <a:p>
            <a:pPr marL="0" indent="0" defTabSz="398998">
              <a:buNone/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44" indent="-299244" defTabSz="398998">
              <a:buFont typeface="Arial"/>
              <a:buChar char="•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Not a definitive test for those who test +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98998">
              <a:buNone/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44" indent="-299244" defTabSz="398998">
              <a:buFont typeface="Arial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Emphasis on HIV diagnosis at health facility (start at A1)</a:t>
            </a:r>
          </a:p>
          <a:p>
            <a:pPr marL="299244" indent="-299244" defTabSz="398998">
              <a:buFont typeface="Arial"/>
              <a:buChar char="•"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244" indent="-299244" defTabSz="398998">
              <a:buFont typeface="Arial"/>
              <a:buChar char="•"/>
              <a:defRPr/>
            </a:pP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Triage 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prioritize linkage following testing as appropriate</a:t>
            </a:r>
          </a:p>
        </p:txBody>
      </p:sp>
      <p:grpSp>
        <p:nvGrpSpPr>
          <p:cNvPr id="188420" name="Canvas 302"/>
          <p:cNvGrpSpPr>
            <a:grpSpLocks/>
          </p:cNvGrpSpPr>
          <p:nvPr/>
        </p:nvGrpSpPr>
        <p:grpSpPr bwMode="auto">
          <a:xfrm>
            <a:off x="4213639" y="1993915"/>
            <a:ext cx="4930361" cy="3524569"/>
            <a:chOff x="0" y="0"/>
            <a:chExt cx="3800475" cy="3219450"/>
          </a:xfrm>
        </p:grpSpPr>
        <p:sp>
          <p:nvSpPr>
            <p:cNvPr id="188421" name="Rectangle 43"/>
            <p:cNvSpPr>
              <a:spLocks noChangeArrowheads="1"/>
            </p:cNvSpPr>
            <p:nvPr/>
          </p:nvSpPr>
          <p:spPr bwMode="auto">
            <a:xfrm>
              <a:off x="0" y="0"/>
              <a:ext cx="3800475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28926" y="108808"/>
              <a:ext cx="1906897" cy="5963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797852"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Perform test for triage </a:t>
              </a: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  <a:p>
              <a:pPr algn="ctr" defTabSz="797852">
                <a:spcAft>
                  <a:spcPts val="893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A0</a:t>
              </a: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959" y="1963886"/>
              <a:ext cx="1375230" cy="114142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797852">
                <a:spcAft>
                  <a:spcPts val="893"/>
                </a:spcAft>
                <a:defRPr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Link to HIV testing for diagnosis, care &amp; treatment</a:t>
              </a:r>
              <a:endParaRPr lang="en-GB" sz="140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849" y="1014479"/>
              <a:ext cx="1375231" cy="5963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797852">
                <a:spcAft>
                  <a:spcPts val="893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A0 +</a:t>
              </a: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48762" y="1015545"/>
              <a:ext cx="1374120" cy="126340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797852"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A0 –</a:t>
              </a: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  <a:p>
              <a:pPr algn="ctr" defTabSz="797852"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Report HIV-</a:t>
              </a:r>
            </a:p>
            <a:p>
              <a:pPr algn="ctr" defTabSz="797852">
                <a:defRPr/>
              </a:pPr>
              <a:r>
                <a:rPr lang="en-US" sz="1600" i="1" dirty="0">
                  <a:solidFill>
                    <a:prstClr val="black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rPr>
                <a:t>Recommend repeat testing as needed</a:t>
              </a:r>
              <a:endParaRPr lang="en-GB" sz="1600" i="1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188426" name="Elbow Connector 48"/>
            <p:cNvCxnSpPr>
              <a:cxnSpLocks noChangeShapeType="1"/>
            </p:cNvCxnSpPr>
            <p:nvPr/>
          </p:nvCxnSpPr>
          <p:spPr bwMode="auto">
            <a:xfrm rot="16200000" flipH="1">
              <a:off x="2260557" y="340449"/>
              <a:ext cx="310701" cy="1039208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427" name="Elbow Connector 49"/>
            <p:cNvCxnSpPr>
              <a:cxnSpLocks noChangeShapeType="1"/>
            </p:cNvCxnSpPr>
            <p:nvPr/>
          </p:nvCxnSpPr>
          <p:spPr bwMode="auto">
            <a:xfrm rot="5400000">
              <a:off x="1262508" y="389559"/>
              <a:ext cx="310073" cy="957519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428" name="Straight Arrow Connector 50"/>
            <p:cNvCxnSpPr>
              <a:cxnSpLocks noChangeShapeType="1"/>
              <a:endCxn id="46" idx="0"/>
            </p:cNvCxnSpPr>
            <p:nvPr/>
          </p:nvCxnSpPr>
          <p:spPr bwMode="auto">
            <a:xfrm>
              <a:off x="938784" y="1610405"/>
              <a:ext cx="425" cy="35358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801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601D2-B3E9-4B6F-80B2-51471D0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454"/>
            <a:ext cx="7886700" cy="1325563"/>
          </a:xfrm>
        </p:spPr>
        <p:txBody>
          <a:bodyPr/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HIV self-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0BD014-393F-42A7-B999-3ECF9083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0" y="1189714"/>
            <a:ext cx="3194959" cy="3739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6E62F6-CBF2-42A1-8509-7013E43E3012}"/>
              </a:ext>
            </a:extLst>
          </p:cNvPr>
          <p:cNvSpPr/>
          <p:nvPr/>
        </p:nvSpPr>
        <p:spPr>
          <a:xfrm>
            <a:off x="58093" y="5103216"/>
            <a:ext cx="392035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Significantly increased men’s: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Uptake of HIV testing;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Partner testing;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Frequency of testing among high-risk MSM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845724-8127-4F7A-B9AE-BC3AC89CF666}"/>
              </a:ext>
            </a:extLst>
          </p:cNvPr>
          <p:cNvSpPr/>
          <p:nvPr/>
        </p:nvSpPr>
        <p:spPr>
          <a:xfrm>
            <a:off x="6079883" y="6586353"/>
            <a:ext cx="3081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Johnson 2017; Nguyen 2018</a:t>
            </a:r>
            <a:r>
              <a:rPr lang="fr-CH" sz="1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Choko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697C886B-CBAB-40A6-917C-04313E9CD577}"/>
              </a:ext>
            </a:extLst>
          </p:cNvPr>
          <p:cNvSpPr/>
          <p:nvPr/>
        </p:nvSpPr>
        <p:spPr>
          <a:xfrm>
            <a:off x="1556084" y="4875038"/>
            <a:ext cx="256674" cy="18005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34D6E3-2885-4D4F-BCD2-BE5D887A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07" y="4467792"/>
            <a:ext cx="3711442" cy="2072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871AE2-8171-475B-9AF9-52F2B7FA3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702" y="1189714"/>
            <a:ext cx="5213523" cy="32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41466"/>
            <a:ext cx="8856985" cy="65934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Where to Begin with HIV Self-Testing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772818"/>
            <a:ext cx="2724999" cy="792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Know your epidemic </a:t>
            </a:r>
          </a:p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&amp; testing gap</a:t>
            </a:r>
            <a:endParaRPr lang="en-US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503" y="1772818"/>
            <a:ext cx="4331785" cy="7920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Approaches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66" y="2708920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66" y="3284984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19" y="3789040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66" y="4365104"/>
            <a:ext cx="2304256" cy="299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66" y="4941169"/>
            <a:ext cx="2304256" cy="706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Other </a:t>
            </a:r>
          </a:p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At risk populations</a:t>
            </a:r>
          </a:p>
          <a:p>
            <a:pPr algn="ctr" defTabSz="909756"/>
            <a:r>
              <a:rPr lang="en-US" sz="900" b="1" dirty="0">
                <a:solidFill>
                  <a:prstClr val="black"/>
                </a:solidFill>
                <a:latin typeface="Arial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2504" y="2692263"/>
            <a:ext cx="208823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Community-based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2743" y="26979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Facility-based 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(PITC, drop-in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centres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2503" y="3273984"/>
            <a:ext cx="2088232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VMMC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3273984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Workplace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5107" y="3861048"/>
            <a:ext cx="2088237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2744" y="3861048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KP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5107" y="4509120"/>
            <a:ext cx="2075629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4048" y="45091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2503" y="5141904"/>
            <a:ext cx="2088232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04049" y="5157192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179171" y="3982583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4289" y="1772818"/>
            <a:ext cx="1872209" cy="79208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Considerations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6297" y="2708921"/>
            <a:ext cx="1800200" cy="2800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Benefits &amp; Risks to Populations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Support tools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Linkage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access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5715676" y="3982581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83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41466"/>
            <a:ext cx="8856985" cy="65934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Where to Begin with HIV Self-Testing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772818"/>
            <a:ext cx="2724999" cy="792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Know your epidemic </a:t>
            </a:r>
          </a:p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&amp; testing gap</a:t>
            </a:r>
            <a:endParaRPr lang="en-US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503" y="1772818"/>
            <a:ext cx="4331785" cy="7920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Approaches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66" y="2708920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66" y="3284984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19" y="3789040"/>
            <a:ext cx="2304256" cy="2880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66" y="4365104"/>
            <a:ext cx="2304256" cy="299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66" y="4941169"/>
            <a:ext cx="2304256" cy="706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Other </a:t>
            </a:r>
          </a:p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At risk populations</a:t>
            </a:r>
          </a:p>
          <a:p>
            <a:pPr algn="ctr" defTabSz="909756"/>
            <a:r>
              <a:rPr lang="en-US" sz="900" b="1" dirty="0">
                <a:solidFill>
                  <a:prstClr val="black"/>
                </a:solidFill>
                <a:latin typeface="Arial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2504" y="2692263"/>
            <a:ext cx="2088231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Community-based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2743" y="26979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Facility-based 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(PITC, drop-in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centres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2503" y="3273984"/>
            <a:ext cx="2088232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VMMC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3273984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Workplace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5107" y="3861048"/>
            <a:ext cx="2088237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2744" y="3861048"/>
            <a:ext cx="1944216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KP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5107" y="4509120"/>
            <a:ext cx="2075629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4048" y="45091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2503" y="5141904"/>
            <a:ext cx="2088232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04049" y="5157192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179171" y="3982583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4289" y="1772818"/>
            <a:ext cx="1872209" cy="79208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Considerations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6297" y="2708921"/>
            <a:ext cx="1800200" cy="2800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Benefits &amp; Risks to Populations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Support tools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Linkage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access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5715676" y="3982581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04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41466"/>
            <a:ext cx="8856985" cy="65934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Where to Begin with HIV Self-Testing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772818"/>
            <a:ext cx="2724999" cy="792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Know your epidemic </a:t>
            </a:r>
          </a:p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&amp; testing gap</a:t>
            </a:r>
            <a:endParaRPr lang="en-US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503" y="1772818"/>
            <a:ext cx="4331785" cy="7920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Approaches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66" y="2708920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66" y="3284984"/>
            <a:ext cx="2304256" cy="2880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19" y="3789040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66" y="4365104"/>
            <a:ext cx="2304256" cy="299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66" y="4941169"/>
            <a:ext cx="2304256" cy="706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Other </a:t>
            </a:r>
          </a:p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At risk populations</a:t>
            </a:r>
          </a:p>
          <a:p>
            <a:pPr algn="ctr" defTabSz="909756"/>
            <a:r>
              <a:rPr lang="en-US" sz="900" b="1" dirty="0">
                <a:solidFill>
                  <a:prstClr val="black"/>
                </a:solidFill>
                <a:latin typeface="Arial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2504" y="2692263"/>
            <a:ext cx="2088231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Community-based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2743" y="26979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Facility-based 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(PITC, drop-in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centres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2503" y="3273984"/>
            <a:ext cx="2088232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VMMC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3273984"/>
            <a:ext cx="1932911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Workplace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5107" y="3861048"/>
            <a:ext cx="2088237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2744" y="3861048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KP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5107" y="4509120"/>
            <a:ext cx="2075629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4048" y="45091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2503" y="5141904"/>
            <a:ext cx="2088232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04049" y="5157192"/>
            <a:ext cx="1932911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179171" y="3982583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4289" y="1772818"/>
            <a:ext cx="1872209" cy="79208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Considerations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6297" y="2708921"/>
            <a:ext cx="1800200" cy="2800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Benefits &amp; Risks to Populations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Support tools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Linkage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access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5715676" y="3982581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07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41466"/>
            <a:ext cx="8856985" cy="65934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Where to Begin with HIV Self-Testing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772818"/>
            <a:ext cx="2724999" cy="792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Know your epidemic </a:t>
            </a:r>
          </a:p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&amp; testing gap</a:t>
            </a:r>
            <a:endParaRPr lang="en-US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503" y="1772818"/>
            <a:ext cx="4331785" cy="7920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Approaches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66" y="2708920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66" y="3284984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19" y="3789040"/>
            <a:ext cx="23042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66" y="4365104"/>
            <a:ext cx="2304256" cy="2990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66" y="4941169"/>
            <a:ext cx="2304256" cy="706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Other </a:t>
            </a:r>
          </a:p>
          <a:p>
            <a:pPr algn="ctr" defTabSz="909756"/>
            <a:r>
              <a:rPr lang="en-US" b="1" dirty="0">
                <a:solidFill>
                  <a:prstClr val="black"/>
                </a:solidFill>
                <a:latin typeface="Arial"/>
              </a:rPr>
              <a:t>At risk populations</a:t>
            </a:r>
          </a:p>
          <a:p>
            <a:pPr algn="ctr" defTabSz="909756"/>
            <a:r>
              <a:rPr lang="en-US" sz="900" b="1" dirty="0">
                <a:solidFill>
                  <a:prstClr val="black"/>
                </a:solidFill>
                <a:latin typeface="Arial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2504" y="2692263"/>
            <a:ext cx="2088231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Community-based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2743" y="2697920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Facility-based </a:t>
            </a:r>
          </a:p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(PITC, drop-in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centres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2503" y="3273984"/>
            <a:ext cx="2088232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VMMC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3273984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Workplace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5107" y="3861048"/>
            <a:ext cx="2088237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2744" y="3861048"/>
            <a:ext cx="1944216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KP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Programmes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5107" y="4509120"/>
            <a:ext cx="2075629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4048" y="4509120"/>
            <a:ext cx="1944216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2503" y="5141904"/>
            <a:ext cx="2088232" cy="44304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04049" y="5157192"/>
            <a:ext cx="1932911" cy="44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200" b="1" dirty="0">
                <a:solidFill>
                  <a:prstClr val="black"/>
                </a:solidFill>
                <a:latin typeface="Arial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179171" y="3982583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4289" y="1772818"/>
            <a:ext cx="1872209" cy="79208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b="1" dirty="0">
                <a:solidFill>
                  <a:prstClr val="white"/>
                </a:solidFill>
                <a:latin typeface="Arial"/>
              </a:rPr>
              <a:t>Considerations</a:t>
            </a:r>
            <a:endParaRPr lang="en-US" sz="1400" b="1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6297" y="2708921"/>
            <a:ext cx="1800200" cy="2800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Benefits &amp; Risks to Populations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Support tools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Linkage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access</a:t>
            </a:r>
          </a:p>
          <a:p>
            <a:pPr algn="ctr" defTabSz="909756"/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ctr" defTabSz="909756"/>
            <a:r>
              <a:rPr lang="en-US" sz="1400" b="1" dirty="0">
                <a:solidFill>
                  <a:prstClr val="black"/>
                </a:solidFill>
                <a:latin typeface="Arial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5715676" y="3982581"/>
            <a:ext cx="2938297" cy="390977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756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29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605264"/>
            <a:ext cx="8018280" cy="590414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Within community-based testing – partner notification is also important to carry out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21"/>
            <a:ext cx="8229600" cy="45559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Partner notification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contact tracing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is a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voluntary process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whereby a trained provider asks people diagnosed with HIV about their sexual partners and/or drug injecting partners and then, if the HIV-positive client agrees, offers these partners HTS. 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referral (HIV+ client contacts their partners themselves)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approaches (health provider assists with contacting partners)</a:t>
            </a:r>
          </a:p>
          <a:p>
            <a:pPr lvl="2"/>
            <a:r>
              <a:rPr lang="en-GB" altLang="en-US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Provider-referral</a:t>
            </a:r>
            <a:r>
              <a:rPr lang="en-GB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provider contacts partners directly</a:t>
            </a:r>
          </a:p>
          <a:p>
            <a:pPr lvl="2"/>
            <a:r>
              <a:rPr lang="en-GB" altLang="en-US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referral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client enters into “contract” with provider to refer partners within a specific period. If the partner doesn’t access HTS in that time, provider contacts partner </a:t>
            </a:r>
          </a:p>
          <a:p>
            <a:pPr lvl="2"/>
            <a:r>
              <a:rPr lang="en-GB" altLang="en-US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referral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Provider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accompanies HIV+ clients when they disclose their status to partners and offer HTS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7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C8836-6710-4D18-95BA-EBB30B63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6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Index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b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Viet Nam  for key populations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1D787C-FCD6-462F-98E4-A640BAF2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7" y="1555581"/>
            <a:ext cx="8122053" cy="51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0C466F7-4BF4-4A57-8E28-1D67E02F9965}"/>
              </a:ext>
            </a:extLst>
          </p:cNvPr>
          <p:cNvSpPr txBox="1">
            <a:spLocks/>
          </p:cNvSpPr>
          <p:nvPr/>
        </p:nvSpPr>
        <p:spPr>
          <a:xfrm>
            <a:off x="0" y="235896"/>
            <a:ext cx="9144000" cy="670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Progress toward the 90-90-90, 2015-2017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ABF0A6-BCE6-4373-89FF-CFD60D949C65}"/>
              </a:ext>
            </a:extLst>
          </p:cNvPr>
          <p:cNvSpPr/>
          <p:nvPr/>
        </p:nvSpPr>
        <p:spPr>
          <a:xfrm>
            <a:off x="508312" y="841845"/>
            <a:ext cx="8495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45A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million people living with HIV (PLHIV) remain undiagnosed</a:t>
            </a:r>
            <a:endParaRPr lang="en-GB" sz="2000" b="1" i="1" dirty="0">
              <a:solidFill>
                <a:srgbClr val="45A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21807E-EA10-4E16-88B5-FBC5AD8EA961}"/>
              </a:ext>
            </a:extLst>
          </p:cNvPr>
          <p:cNvSpPr/>
          <p:nvPr/>
        </p:nvSpPr>
        <p:spPr>
          <a:xfrm>
            <a:off x="181510" y="6506856"/>
            <a:ext cx="114326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i="1" dirty="0">
                <a:latin typeface="Arial" panose="020B0604020202020204" pitchFamily="34" charset="0"/>
                <a:cs typeface="Arial" panose="020B0604020202020204" pitchFamily="34" charset="0"/>
              </a:rPr>
              <a:t>Source: UNAIDS 2018</a:t>
            </a:r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47FB32-954B-4471-A4B5-F44ED22F0E32}"/>
              </a:ext>
            </a:extLst>
          </p:cNvPr>
          <p:cNvSpPr/>
          <p:nvPr/>
        </p:nvSpPr>
        <p:spPr>
          <a:xfrm>
            <a:off x="4429125" y="3441874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568611-E3B3-4A82-8471-52FA10AD1AE1}"/>
              </a:ext>
            </a:extLst>
          </p:cNvPr>
          <p:cNvSpPr/>
          <p:nvPr/>
        </p:nvSpPr>
        <p:spPr>
          <a:xfrm>
            <a:off x="7229475" y="3829050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54F05B81-948E-4A4A-84E0-6DEDC416EE17}"/>
              </a:ext>
            </a:extLst>
          </p:cNvPr>
          <p:cNvGraphicFramePr/>
          <p:nvPr>
            <p:extLst/>
          </p:nvPr>
        </p:nvGraphicFramePr>
        <p:xfrm>
          <a:off x="184717" y="1363579"/>
          <a:ext cx="8819348" cy="514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57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32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Differentiated HIV testing services</a:t>
            </a:r>
          </a:p>
        </p:txBody>
      </p:sp>
      <p:pic>
        <p:nvPicPr>
          <p:cNvPr id="4" name="Content Placeholder 3" descr="Screen Shot 2018-06-28 at 16.33.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08" b="-13008"/>
          <a:stretch>
            <a:fillRect/>
          </a:stretch>
        </p:blipFill>
        <p:spPr>
          <a:xfrm>
            <a:off x="199742" y="1091577"/>
            <a:ext cx="8817028" cy="4849026"/>
          </a:xfrm>
        </p:spPr>
      </p:pic>
      <p:pic>
        <p:nvPicPr>
          <p:cNvPr id="5" name="Picture 4" descr="Screen Shot 2018-06-28 at 16.3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32" y="5666028"/>
            <a:ext cx="8686800" cy="4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300977" y="426524"/>
            <a:ext cx="8626800" cy="6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899" tIns="39951" rIns="79899" bIns="39951">
            <a:spAutoFit/>
          </a:bodyPr>
          <a:lstStyle>
            <a:lvl1pPr defTabSz="520700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defTabSz="520700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defTabSz="520700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defTabSz="520700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defTabSz="520700" eaLnBrk="0" hangingPunct="0"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247900" indent="3175" defTabSz="520700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705100" indent="3175" defTabSz="520700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162300" indent="3175" defTabSz="520700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619500" indent="3175" defTabSz="520700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en-US" sz="3600" dirty="0">
                <a:solidFill>
                  <a:schemeClr val="tx1"/>
                </a:solidFill>
              </a:rPr>
              <a:t>Lay provider HIV testing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0977" y="2569359"/>
            <a:ext cx="3046947" cy="293317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24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923" tIns="50969" rIns="101923" bIns="50969" anchor="ctr"/>
          <a:lstStyle/>
          <a:p>
            <a:pPr rtl="0">
              <a:defRPr/>
            </a:pPr>
            <a:r>
              <a:rPr lang="en-US" b="1" dirty="0">
                <a:solidFill>
                  <a:srgbClr val="084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lay providers can safely and effectively perform HIV testing services using rapid diagnostic tests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rtl="0">
              <a:defRPr/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(strong recommendation, moderate quality evidence)</a:t>
            </a:r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898" y="2569352"/>
            <a:ext cx="5452226" cy="313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0815" tIns="45406" rIns="90815" bIns="45406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considerations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wisely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–select and train lay providers well-matched to clientele</a:t>
            </a:r>
          </a:p>
          <a:p>
            <a:pPr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training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mentoring and support is key—having a QMS in place is essential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remuneration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trained lay providers should receive adequate compensation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need to establish a role for trained lay providers to perform HTS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77" y="1355731"/>
            <a:ext cx="8626800" cy="922696"/>
          </a:xfrm>
          <a:prstGeom prst="rect">
            <a:avLst/>
          </a:prstGeom>
        </p:spPr>
        <p:txBody>
          <a:bodyPr wrap="square" lIns="90815" tIns="45406" rIns="90815" bIns="45406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84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provider: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person who performs functions related to health-care delivery and has been trained to deliver specific services but has received no formal professional or paraprofessional certificate or tertiary education degree.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BD73A5-EC47-484D-9AD3-FAD3E044898A}"/>
              </a:ext>
            </a:extLst>
          </p:cNvPr>
          <p:cNvSpPr/>
          <p:nvPr/>
        </p:nvSpPr>
        <p:spPr>
          <a:xfrm>
            <a:off x="343604" y="6019620"/>
            <a:ext cx="864980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Lay providers are critical to community service delivery and closing testing gap! </a:t>
            </a:r>
          </a:p>
        </p:txBody>
      </p:sp>
    </p:spTree>
    <p:extLst>
      <p:ext uri="{BB962C8B-B14F-4D97-AF65-F5344CB8AC3E}">
        <p14:creationId xmlns:p14="http://schemas.microsoft.com/office/powerpoint/2010/main" val="354114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C8836-6710-4D18-95BA-EBB30B63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community-delivered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HIV self-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provider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are effective!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B59475-B7D5-4EFD-A6E6-3D822DB26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9"/>
          <a:stretch/>
        </p:blipFill>
        <p:spPr>
          <a:xfrm>
            <a:off x="500314" y="2021306"/>
            <a:ext cx="8221933" cy="46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8DCEA-2447-4AE5-AA75-8B17A4C0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C929E-292B-41EE-8EE5-9454B2BE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DCF187-D9DA-49B7-97F6-7F98115C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240127"/>
            <a:ext cx="8726905" cy="64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569A59-C2E9-40C0-81C5-8A80B876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6" y="909031"/>
            <a:ext cx="8859362" cy="48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75B1F-1A68-4F09-B0B0-8243C62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4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to know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HIV positive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26066-2942-4B11-B687-B95349DE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981"/>
            <a:ext cx="9144000" cy="4481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93B43-0B7D-4689-8FCF-CE92BC5C8F1B}"/>
              </a:ext>
            </a:extLst>
          </p:cNvPr>
          <p:cNvSpPr txBox="1"/>
          <p:nvPr/>
        </p:nvSpPr>
        <p:spPr>
          <a:xfrm>
            <a:off x="7786688" y="6579913"/>
            <a:ext cx="1338008" cy="207699"/>
          </a:xfrm>
          <a:prstGeom prst="rect">
            <a:avLst/>
          </a:prstGeom>
          <a:noFill/>
        </p:spPr>
        <p:txBody>
          <a:bodyPr wrap="square" lIns="68501" tIns="34265" rIns="68501" bIns="34265" rtlCol="0">
            <a:spAutoFit/>
          </a:bodyPr>
          <a:lstStyle/>
          <a:p>
            <a:pPr marL="0" marR="0" lvl="0" indent="0" algn="l" defTabSz="685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UNAIDS 2018</a:t>
            </a:r>
          </a:p>
        </p:txBody>
      </p:sp>
    </p:spTree>
    <p:extLst>
      <p:ext uri="{BB962C8B-B14F-4D97-AF65-F5344CB8AC3E}">
        <p14:creationId xmlns:p14="http://schemas.microsoft.com/office/powerpoint/2010/main" val="290862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6866DC6-5366-4AC7-8E0D-8B622F98211C}"/>
              </a:ext>
            </a:extLst>
          </p:cNvPr>
          <p:cNvSpPr txBox="1">
            <a:spLocks/>
          </p:cNvSpPr>
          <p:nvPr/>
        </p:nvSpPr>
        <p:spPr>
          <a:xfrm>
            <a:off x="609600" y="435060"/>
            <a:ext cx="7905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gaps?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7CE33B-EB6C-4FE4-9F6D-C9F93655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3" y="1929067"/>
            <a:ext cx="7981347" cy="4525963"/>
          </a:xfrm>
          <a:prstGeom prst="rect">
            <a:avLst/>
          </a:prstGeom>
        </p:spPr>
      </p:pic>
      <p:sp>
        <p:nvSpPr>
          <p:cNvPr id="7" name="AutoShape 2" descr="Image result for community">
            <a:extLst>
              <a:ext uri="{FF2B5EF4-FFF2-40B4-BE49-F238E27FC236}">
                <a16:creationId xmlns:a16="http://schemas.microsoft.com/office/drawing/2014/main" xmlns="" id="{1E67FA9A-191F-433A-9347-3AC3415C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5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7">
            <a:extLst>
              <a:ext uri="{FF2B5EF4-FFF2-40B4-BE49-F238E27FC236}">
                <a16:creationId xmlns:a16="http://schemas.microsoft.com/office/drawing/2014/main" xmlns="" id="{F5898FA3-BE74-4A37-AF62-48B19E616023}"/>
              </a:ext>
            </a:extLst>
          </p:cNvPr>
          <p:cNvCxnSpPr>
            <a:cxnSpLocks/>
          </p:cNvCxnSpPr>
          <p:nvPr/>
        </p:nvCxnSpPr>
        <p:spPr>
          <a:xfrm rot="5400000">
            <a:off x="5809621" y="3593328"/>
            <a:ext cx="1705541" cy="212725"/>
          </a:xfrm>
          <a:prstGeom prst="bentConnector3">
            <a:avLst>
              <a:gd name="adj1" fmla="val 99425"/>
            </a:avLst>
          </a:prstGeom>
          <a:ln w="38100">
            <a:solidFill>
              <a:srgbClr val="0099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" y="314769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HIV Testing Services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Important gateway to treatment and prevention </a:t>
            </a:r>
            <a:b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for individuals, </a:t>
            </a:r>
            <a:r>
              <a:rPr lang="en-GB" sz="2700" i="1" u="sng" dirty="0">
                <a:latin typeface="Arial" panose="020B0604020202020204" pitchFamily="34" charset="0"/>
                <a:cs typeface="Arial" panose="020B0604020202020204" pitchFamily="34" charset="0"/>
              </a:rPr>
              <a:t>couples, partners </a:t>
            </a: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and families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64499"/>
              </p:ext>
            </p:extLst>
          </p:nvPr>
        </p:nvGraphicFramePr>
        <p:xfrm>
          <a:off x="77020" y="1780674"/>
          <a:ext cx="4495378" cy="49297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95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326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Facility-based: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a facility, e.g. VCT, in-patient and out-patient clinics,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ANC, TB, STI.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374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natural setting of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community, e.g. outreach, CBOs, workplace, clubs, bars.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229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Assisted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notification: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HIV by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sexual and/or drug injecting partners and offering them HIV testing services.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377004"/>
                  </a:ext>
                </a:extLst>
              </a:tr>
              <a:tr h="157471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self-testing: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self-test kit for individual, and/or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their partner, enabling them to collect their sample (oral or blood), perform test, and interpret results in private.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reactive results need confirmation.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639122" y="2284916"/>
            <a:ext cx="4397375" cy="2998789"/>
            <a:chOff x="4639121" y="1275606"/>
            <a:chExt cx="4397375" cy="2998789"/>
          </a:xfrm>
        </p:grpSpPr>
        <p:pic>
          <p:nvPicPr>
            <p:cNvPr id="6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783" y="1866156"/>
              <a:ext cx="560388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Elbow Connector 6"/>
            <p:cNvCxnSpPr/>
            <p:nvPr/>
          </p:nvCxnSpPr>
          <p:spPr>
            <a:xfrm rot="5400000">
              <a:off x="6258371" y="1929656"/>
              <a:ext cx="388937" cy="290513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5400000">
              <a:off x="6014690" y="2351137"/>
              <a:ext cx="1136650" cy="195263"/>
            </a:xfrm>
            <a:prstGeom prst="bentConnector2">
              <a:avLst/>
            </a:prstGeom>
            <a:ln w="38100">
              <a:solidFill>
                <a:srgbClr val="77933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cxnSpLocks/>
            </p:cNvCxnSpPr>
            <p:nvPr/>
          </p:nvCxnSpPr>
          <p:spPr>
            <a:xfrm rot="5400000">
              <a:off x="5612726" y="2807076"/>
              <a:ext cx="2177123" cy="295282"/>
            </a:xfrm>
            <a:prstGeom prst="bentConnector2">
              <a:avLst/>
            </a:prstGeom>
            <a:ln w="38100">
              <a:solidFill>
                <a:srgbClr val="93C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380483" y="2269381"/>
              <a:ext cx="206375" cy="793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639121" y="2037606"/>
              <a:ext cx="795337" cy="479425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37646" y="2029669"/>
              <a:ext cx="1009650" cy="479425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Retesting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26746" y="2002681"/>
              <a:ext cx="1809750" cy="477838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9121" y="2634507"/>
              <a:ext cx="1900237" cy="534987"/>
            </a:xfrm>
            <a:prstGeom prst="roundRect">
              <a:avLst>
                <a:gd name="adj" fmla="val 7233"/>
              </a:avLst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Testing Partners &amp; Families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26746" y="2604344"/>
              <a:ext cx="1809750" cy="801687"/>
            </a:xfrm>
            <a:prstGeom prst="roundRect">
              <a:avLst>
                <a:gd name="adj" fmla="val 7233"/>
              </a:avLst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HIV Prevention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39121" y="3812162"/>
              <a:ext cx="1900237" cy="462233"/>
            </a:xfrm>
            <a:prstGeom prst="roundRect">
              <a:avLst>
                <a:gd name="adj" fmla="val 7233"/>
              </a:avLst>
            </a:prstGeom>
            <a:solidFill>
              <a:srgbClr val="31938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Other clinical services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18808" y="3539381"/>
              <a:ext cx="1817688" cy="735013"/>
            </a:xfrm>
            <a:prstGeom prst="roundRect">
              <a:avLst>
                <a:gd name="adj" fmla="val 7233"/>
              </a:avLst>
            </a:prstGeom>
            <a:solidFill>
              <a:srgbClr val="31938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Other support services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639121" y="1275606"/>
              <a:ext cx="4397375" cy="631825"/>
            </a:xfrm>
            <a:prstGeom prst="roundRect">
              <a:avLst>
                <a:gd name="adj" fmla="val 7233"/>
              </a:avLst>
            </a:prstGeom>
            <a:solidFill>
              <a:srgbClr val="0844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HIV Testing Services</a:t>
              </a:r>
            </a:p>
          </p:txBody>
        </p: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77" y="5433249"/>
            <a:ext cx="901790" cy="9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4" y="5417054"/>
            <a:ext cx="657405" cy="9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70533" y="6600418"/>
            <a:ext cx="4572000" cy="261566"/>
          </a:xfrm>
          <a:prstGeom prst="rect">
            <a:avLst/>
          </a:prstGeom>
        </p:spPr>
        <p:txBody>
          <a:bodyPr lIns="91398" tIns="45698" rIns="91398" bIns="45698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Source: WHO 2015; WHO 2016</a:t>
            </a: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xmlns="" id="{D1ECBF0E-CB37-4432-987A-4F48525D322B}"/>
              </a:ext>
            </a:extLst>
          </p:cNvPr>
          <p:cNvSpPr/>
          <p:nvPr/>
        </p:nvSpPr>
        <p:spPr>
          <a:xfrm>
            <a:off x="4636740" y="4250232"/>
            <a:ext cx="1900237" cy="534987"/>
          </a:xfrm>
          <a:prstGeom prst="roundRect">
            <a:avLst>
              <a:gd name="adj" fmla="val 7233"/>
            </a:avLst>
          </a:prstGeom>
          <a:solidFill>
            <a:srgbClr val="0099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Partner notification</a:t>
            </a:r>
          </a:p>
        </p:txBody>
      </p:sp>
    </p:spTree>
    <p:extLst>
      <p:ext uri="{BB962C8B-B14F-4D97-AF65-F5344CB8AC3E}">
        <p14:creationId xmlns:p14="http://schemas.microsoft.com/office/powerpoint/2010/main" val="102176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7">
            <a:extLst>
              <a:ext uri="{FF2B5EF4-FFF2-40B4-BE49-F238E27FC236}">
                <a16:creationId xmlns:a16="http://schemas.microsoft.com/office/drawing/2014/main" xmlns="" id="{F5898FA3-BE74-4A37-AF62-48B19E616023}"/>
              </a:ext>
            </a:extLst>
          </p:cNvPr>
          <p:cNvCxnSpPr>
            <a:cxnSpLocks/>
          </p:cNvCxnSpPr>
          <p:nvPr/>
        </p:nvCxnSpPr>
        <p:spPr>
          <a:xfrm rot="5400000">
            <a:off x="5809621" y="3593328"/>
            <a:ext cx="1705541" cy="212725"/>
          </a:xfrm>
          <a:prstGeom prst="bentConnector3">
            <a:avLst>
              <a:gd name="adj1" fmla="val 99425"/>
            </a:avLst>
          </a:prstGeom>
          <a:ln w="38100">
            <a:solidFill>
              <a:srgbClr val="0099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" y="314769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HIV Testing Services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Important gateway to treatment and prevention </a:t>
            </a:r>
            <a:b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for individuals, </a:t>
            </a:r>
            <a:r>
              <a:rPr lang="en-GB" sz="2700" i="1" u="sng" dirty="0">
                <a:latin typeface="Arial" panose="020B0604020202020204" pitchFamily="34" charset="0"/>
                <a:cs typeface="Arial" panose="020B0604020202020204" pitchFamily="34" charset="0"/>
              </a:rPr>
              <a:t>couples, partners </a:t>
            </a: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and families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7020" y="1780674"/>
          <a:ext cx="4495378" cy="49297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95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326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Facility-based: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a facility, e.g. VCT, in-patient and out-patient clinics,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ANC, TB, STI.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374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natural setting of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community, e.g. outreach, CBOs, workplace, clubs, bars.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229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Assisted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notification: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HIV by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sexual and/or drug injecting partners and offering them HIV testing services.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377004"/>
                  </a:ext>
                </a:extLst>
              </a:tr>
              <a:tr h="157471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self-testing: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self-test kit for individual, and/or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their partner, enabling them to collect their sample (oral or blood), perform test, and interpret results in private.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reactive results need confirmation.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639122" y="2284916"/>
            <a:ext cx="4397375" cy="2998789"/>
            <a:chOff x="4639121" y="1275606"/>
            <a:chExt cx="4397375" cy="2998789"/>
          </a:xfrm>
        </p:grpSpPr>
        <p:pic>
          <p:nvPicPr>
            <p:cNvPr id="6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783" y="1866156"/>
              <a:ext cx="560388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Elbow Connector 6"/>
            <p:cNvCxnSpPr/>
            <p:nvPr/>
          </p:nvCxnSpPr>
          <p:spPr>
            <a:xfrm rot="5400000">
              <a:off x="6258371" y="1929656"/>
              <a:ext cx="388937" cy="290513"/>
            </a:xfrm>
            <a:prstGeom prst="bentConnector2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5400000">
              <a:off x="6014690" y="2351137"/>
              <a:ext cx="1136650" cy="195263"/>
            </a:xfrm>
            <a:prstGeom prst="bentConnector2">
              <a:avLst/>
            </a:prstGeom>
            <a:ln w="38100">
              <a:solidFill>
                <a:srgbClr val="77933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cxnSpLocks/>
            </p:cNvCxnSpPr>
            <p:nvPr/>
          </p:nvCxnSpPr>
          <p:spPr>
            <a:xfrm rot="5400000">
              <a:off x="5612726" y="2807076"/>
              <a:ext cx="2177123" cy="295282"/>
            </a:xfrm>
            <a:prstGeom prst="bentConnector2">
              <a:avLst/>
            </a:prstGeom>
            <a:ln w="38100">
              <a:solidFill>
                <a:srgbClr val="93C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380483" y="2269381"/>
              <a:ext cx="206375" cy="793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639121" y="2037606"/>
              <a:ext cx="795337" cy="479425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37646" y="2029669"/>
              <a:ext cx="1009650" cy="479425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Retesting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26746" y="2002681"/>
              <a:ext cx="1809750" cy="477838"/>
            </a:xfrm>
            <a:prstGeom prst="roundRect">
              <a:avLst>
                <a:gd name="adj" fmla="val 72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9121" y="2634507"/>
              <a:ext cx="1900237" cy="534987"/>
            </a:xfrm>
            <a:prstGeom prst="roundRect">
              <a:avLst>
                <a:gd name="adj" fmla="val 7233"/>
              </a:avLst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Testing Partners &amp; Families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26746" y="2604344"/>
              <a:ext cx="1809750" cy="801687"/>
            </a:xfrm>
            <a:prstGeom prst="roundRect">
              <a:avLst>
                <a:gd name="adj" fmla="val 7233"/>
              </a:avLst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HIV Prevention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39121" y="3812162"/>
              <a:ext cx="1900237" cy="462233"/>
            </a:xfrm>
            <a:prstGeom prst="roundRect">
              <a:avLst>
                <a:gd name="adj" fmla="val 7233"/>
              </a:avLst>
            </a:prstGeom>
            <a:solidFill>
              <a:srgbClr val="31938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Other clinical services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18808" y="3539381"/>
              <a:ext cx="1817688" cy="735013"/>
            </a:xfrm>
            <a:prstGeom prst="roundRect">
              <a:avLst>
                <a:gd name="adj" fmla="val 7233"/>
              </a:avLst>
            </a:prstGeom>
            <a:solidFill>
              <a:srgbClr val="31938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Other support services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639121" y="1275606"/>
              <a:ext cx="4397375" cy="631825"/>
            </a:xfrm>
            <a:prstGeom prst="roundRect">
              <a:avLst>
                <a:gd name="adj" fmla="val 7233"/>
              </a:avLst>
            </a:prstGeom>
            <a:solidFill>
              <a:srgbClr val="0844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HIV Testing Services</a:t>
              </a:r>
            </a:p>
          </p:txBody>
        </p: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77" y="5433249"/>
            <a:ext cx="901790" cy="9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4" y="5417054"/>
            <a:ext cx="657405" cy="9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70533" y="6600418"/>
            <a:ext cx="4572000" cy="261566"/>
          </a:xfrm>
          <a:prstGeom prst="rect">
            <a:avLst/>
          </a:prstGeom>
        </p:spPr>
        <p:txBody>
          <a:bodyPr lIns="91398" tIns="45698" rIns="91398" bIns="45698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Source: WHO 2015; WHO 2016</a:t>
            </a: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xmlns="" id="{D1ECBF0E-CB37-4432-987A-4F48525D322B}"/>
              </a:ext>
            </a:extLst>
          </p:cNvPr>
          <p:cNvSpPr/>
          <p:nvPr/>
        </p:nvSpPr>
        <p:spPr>
          <a:xfrm>
            <a:off x="4636740" y="4250232"/>
            <a:ext cx="1900237" cy="534987"/>
          </a:xfrm>
          <a:prstGeom prst="roundRect">
            <a:avLst>
              <a:gd name="adj" fmla="val 7233"/>
            </a:avLst>
          </a:prstGeom>
          <a:solidFill>
            <a:srgbClr val="0099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Partner notification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6C8D34C-8C64-425A-A30D-618A75FCD846}"/>
              </a:ext>
            </a:extLst>
          </p:cNvPr>
          <p:cNvSpPr/>
          <p:nvPr/>
        </p:nvSpPr>
        <p:spPr>
          <a:xfrm>
            <a:off x="77020" y="2679032"/>
            <a:ext cx="4495378" cy="4031380"/>
          </a:xfrm>
          <a:prstGeom prst="rect">
            <a:avLst/>
          </a:prstGeom>
          <a:noFill/>
          <a:ln w="28575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77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6866DC6-5366-4AC7-8E0D-8B622F98211C}"/>
              </a:ext>
            </a:extLst>
          </p:cNvPr>
          <p:cNvSpPr txBox="1">
            <a:spLocks/>
          </p:cNvSpPr>
          <p:nvPr/>
        </p:nvSpPr>
        <p:spPr>
          <a:xfrm>
            <a:off x="625642" y="723816"/>
            <a:ext cx="7905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key!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Image result for community">
            <a:extLst>
              <a:ext uri="{FF2B5EF4-FFF2-40B4-BE49-F238E27FC236}">
                <a16:creationId xmlns:a16="http://schemas.microsoft.com/office/drawing/2014/main" xmlns="" id="{1E67FA9A-191F-433A-9347-3AC3415C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62AFEE-93EF-4B38-A4EC-70E1B237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01516"/>
            <a:ext cx="8007538" cy="35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0EEFCA-7366-4FBB-8A3D-CA944B366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8"/>
          <a:stretch/>
        </p:blipFill>
        <p:spPr>
          <a:xfrm>
            <a:off x="348064" y="1556084"/>
            <a:ext cx="8490477" cy="383305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A671C28-3204-4899-A99F-4670ED4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58" y="397212"/>
            <a:ext cx="8443284" cy="1174916"/>
          </a:xfrm>
        </p:spPr>
        <p:txBody>
          <a:bodyPr>
            <a:normAutofit/>
          </a:bodyPr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Community-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7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</a:t>
            </a:r>
            <a:r>
              <a:rPr lang="fr-CH" sz="27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fr-CH" sz="27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fr-CH" sz="27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first-time </a:t>
            </a:r>
            <a:r>
              <a:rPr lang="fr-CH" sz="27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testers</a:t>
            </a:r>
            <a:endParaRPr lang="en-GB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D71858-FA39-438C-B68F-2743101E22DB}"/>
              </a:ext>
            </a:extLst>
          </p:cNvPr>
          <p:cNvSpPr/>
          <p:nvPr/>
        </p:nvSpPr>
        <p:spPr>
          <a:xfrm>
            <a:off x="2526789" y="5384957"/>
            <a:ext cx="639262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Uganda offering “moonlight”  testing  at  trading  posts  –Integrated  testing  –  offering  BP  checks,  vision  screening,  information  on  prostate  cancer  reached 53% men* (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Oral abstract THAC0402, Thursday at 4.30pm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A20AAD-9AFC-479E-9ADC-4D86C1C4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9" y="5373101"/>
            <a:ext cx="2362200" cy="1181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1ECDA4-577F-456A-9B33-211B9F760E68}"/>
              </a:ext>
            </a:extLst>
          </p:cNvPr>
          <p:cNvSpPr/>
          <p:nvPr/>
        </p:nvSpPr>
        <p:spPr>
          <a:xfrm>
            <a:off x="45601" y="6550015"/>
            <a:ext cx="18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i="1" dirty="0"/>
              <a:t>Source: Ruanne Barnabas 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95228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1406</Words>
  <Application>Microsoft Office PowerPoint</Application>
  <PresentationFormat>On-screen Show (4:3)</PresentationFormat>
  <Paragraphs>275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8_Office Theme</vt:lpstr>
      <vt:lpstr>It take a community to reach those left behind! Community-based HIV testing 101 </vt:lpstr>
      <vt:lpstr>PowerPoint Presentation</vt:lpstr>
      <vt:lpstr>PowerPoint Presentation</vt:lpstr>
      <vt:lpstr>Men less likely to know their  HIV positive status…</vt:lpstr>
      <vt:lpstr>PowerPoint Presentation</vt:lpstr>
      <vt:lpstr>Recommended HIV Testing Services Important gateway to treatment and prevention  for individuals, couples, partners and families</vt:lpstr>
      <vt:lpstr>Recommended HIV Testing Services Important gateway to treatment and prevention  for individuals, couples, partners and families</vt:lpstr>
      <vt:lpstr>PowerPoint Presentation</vt:lpstr>
      <vt:lpstr>Community-based HIV testing approaches Identifying people earlier and first-time testers</vt:lpstr>
      <vt:lpstr>PowerPoint Presentation</vt:lpstr>
      <vt:lpstr>PowerPoint Presentation</vt:lpstr>
      <vt:lpstr>Test for Triage</vt:lpstr>
      <vt:lpstr>HIV self-testing</vt:lpstr>
      <vt:lpstr>Where to Begin with HIV Self-Testing</vt:lpstr>
      <vt:lpstr>Where to Begin with HIV Self-Testing</vt:lpstr>
      <vt:lpstr>Where to Begin with HIV Self-Testing</vt:lpstr>
      <vt:lpstr>Where to Begin with HIV Self-Testing</vt:lpstr>
      <vt:lpstr>Within community-based testing – partner notification is also important to carry out </vt:lpstr>
      <vt:lpstr>Index partner testing in  Viet Nam  for key populations</vt:lpstr>
      <vt:lpstr>Differentiated HIV testing services</vt:lpstr>
      <vt:lpstr>PowerPoint Presentation</vt:lpstr>
      <vt:lpstr>Both community-delivered  HIV self-testing and lay provider testing are effective!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Cheryl Case</dc:creator>
  <cp:lastModifiedBy>BARR-DICHIARA, Magdalena Sea</cp:lastModifiedBy>
  <cp:revision>5</cp:revision>
  <dcterms:created xsi:type="dcterms:W3CDTF">2018-07-24T22:30:05Z</dcterms:created>
  <dcterms:modified xsi:type="dcterms:W3CDTF">2018-07-25T08:16:38Z</dcterms:modified>
</cp:coreProperties>
</file>